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More Sugar" charset="1" panose="00000000000000000000"/>
      <p:regular r:id="rId14"/>
    </p:embeddedFont>
    <p:embeddedFont>
      <p:font typeface="More Sugar Thin" charset="1" panose="0000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28.png" Type="http://schemas.openxmlformats.org/officeDocument/2006/relationships/image"/><Relationship Id="rId2" Target="../media/image1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svg" Type="http://schemas.openxmlformats.org/officeDocument/2006/relationships/image"/><Relationship Id="rId2" Target="../media/image1.jpe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2" Target="../media/image1.jpe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35.png" Type="http://schemas.openxmlformats.org/officeDocument/2006/relationships/image"/><Relationship Id="rId8" Target="../media/image36.sv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2" Target="../media/image1.jpe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35.png" Type="http://schemas.openxmlformats.org/officeDocument/2006/relationships/image"/><Relationship Id="rId8" Target="../media/image36.sv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svg" Type="http://schemas.openxmlformats.org/officeDocument/2006/relationships/image"/><Relationship Id="rId11" Target="../media/image49.png" Type="http://schemas.openxmlformats.org/officeDocument/2006/relationships/image"/><Relationship Id="rId12" Target="../media/image50.svg" Type="http://schemas.openxmlformats.org/officeDocument/2006/relationships/image"/><Relationship Id="rId2" Target="../media/image1.jpe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45.png" Type="http://schemas.openxmlformats.org/officeDocument/2006/relationships/image"/><Relationship Id="rId8" Target="../media/image46.sv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1.png" Type="http://schemas.openxmlformats.org/officeDocument/2006/relationships/image"/><Relationship Id="rId4" Target="../media/image52.svg" Type="http://schemas.openxmlformats.org/officeDocument/2006/relationships/image"/><Relationship Id="rId5" Target="../media/image45.png" Type="http://schemas.openxmlformats.org/officeDocument/2006/relationships/image"/><Relationship Id="rId6" Target="../media/image46.svg" Type="http://schemas.openxmlformats.org/officeDocument/2006/relationships/image"/><Relationship Id="rId7" Target="../media/image53.png" Type="http://schemas.openxmlformats.org/officeDocument/2006/relationships/image"/><Relationship Id="rId8" Target="../media/image5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56245">
            <a:off x="1407748" y="3127407"/>
            <a:ext cx="15065987" cy="3533659"/>
          </a:xfrm>
          <a:custGeom>
            <a:avLst/>
            <a:gdLst/>
            <a:ahLst/>
            <a:cxnLst/>
            <a:rect r="r" b="b" t="t" l="l"/>
            <a:pathLst>
              <a:path h="3533659" w="15065987">
                <a:moveTo>
                  <a:pt x="0" y="0"/>
                </a:moveTo>
                <a:lnTo>
                  <a:pt x="15065987" y="0"/>
                </a:lnTo>
                <a:lnTo>
                  <a:pt x="15065987" y="3533659"/>
                </a:lnTo>
                <a:lnTo>
                  <a:pt x="0" y="35336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234792">
            <a:off x="3304862" y="5016092"/>
            <a:ext cx="11982273" cy="1091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3"/>
              </a:lnSpc>
            </a:pPr>
            <a:r>
              <a:rPr lang="en-US" sz="483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SKEWNESS AND KURTOSIS: UNDERSTANDING DATA SHAPE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776125" y="3080326"/>
            <a:ext cx="3040083" cy="4126348"/>
          </a:xfrm>
          <a:custGeom>
            <a:avLst/>
            <a:gdLst/>
            <a:ahLst/>
            <a:cxnLst/>
            <a:rect r="r" b="b" t="t" l="l"/>
            <a:pathLst>
              <a:path h="4126348" w="3040083">
                <a:moveTo>
                  <a:pt x="0" y="0"/>
                </a:moveTo>
                <a:lnTo>
                  <a:pt x="3040083" y="0"/>
                </a:lnTo>
                <a:lnTo>
                  <a:pt x="3040083" y="4126348"/>
                </a:lnTo>
                <a:lnTo>
                  <a:pt x="0" y="41263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3471" r="-60256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441925">
            <a:off x="1700197" y="2292702"/>
            <a:ext cx="2630493" cy="2420054"/>
          </a:xfrm>
          <a:custGeom>
            <a:avLst/>
            <a:gdLst/>
            <a:ahLst/>
            <a:cxnLst/>
            <a:rect r="r" b="b" t="t" l="l"/>
            <a:pathLst>
              <a:path h="2420054" w="2630493">
                <a:moveTo>
                  <a:pt x="0" y="0"/>
                </a:moveTo>
                <a:lnTo>
                  <a:pt x="2630493" y="0"/>
                </a:lnTo>
                <a:lnTo>
                  <a:pt x="2630493" y="2420054"/>
                </a:lnTo>
                <a:lnTo>
                  <a:pt x="0" y="24200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95669" y="9462451"/>
            <a:ext cx="4439550" cy="32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AZEEZ AREGBESOLA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253088">
            <a:off x="7787325" y="3402328"/>
            <a:ext cx="1112434" cy="1155329"/>
          </a:xfrm>
          <a:custGeom>
            <a:avLst/>
            <a:gdLst/>
            <a:ahLst/>
            <a:cxnLst/>
            <a:rect r="r" b="b" t="t" l="l"/>
            <a:pathLst>
              <a:path h="1155329" w="1112434">
                <a:moveTo>
                  <a:pt x="0" y="0"/>
                </a:moveTo>
                <a:lnTo>
                  <a:pt x="1112433" y="0"/>
                </a:lnTo>
                <a:lnTo>
                  <a:pt x="1112433" y="1155329"/>
                </a:lnTo>
                <a:lnTo>
                  <a:pt x="0" y="11553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031287" y="9513310"/>
            <a:ext cx="4520550" cy="20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50"/>
              </a:lnSpc>
            </a:pPr>
            <a:r>
              <a:rPr lang="en-US" sz="15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BEYOND THE NUMBERS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28700" y="1028700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4215517" y="1028700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10285099">
            <a:off x="1430912" y="3753797"/>
            <a:ext cx="2006389" cy="908347"/>
          </a:xfrm>
          <a:custGeom>
            <a:avLst/>
            <a:gdLst/>
            <a:ahLst/>
            <a:cxnLst/>
            <a:rect r="r" b="b" t="t" l="l"/>
            <a:pathLst>
              <a:path h="908347" w="2006389">
                <a:moveTo>
                  <a:pt x="0" y="908347"/>
                </a:moveTo>
                <a:lnTo>
                  <a:pt x="2006389" y="908347"/>
                </a:lnTo>
                <a:lnTo>
                  <a:pt x="2006389" y="0"/>
                </a:lnTo>
                <a:lnTo>
                  <a:pt x="0" y="0"/>
                </a:lnTo>
                <a:lnTo>
                  <a:pt x="0" y="90834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58860" y="1360170"/>
            <a:ext cx="8015733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0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SKEWNESS AND KURTOSIS: UNDERSTANDING DATA SHAPE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53926" y="4218786"/>
            <a:ext cx="7776791" cy="533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5"/>
              </a:lnSpc>
            </a:pPr>
            <a:r>
              <a:rPr lang="en-US" sz="3741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THIS POST WILL COVER: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19742" y="4731225"/>
            <a:ext cx="9132351" cy="4436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4113" indent="-287057" lvl="1">
              <a:lnSpc>
                <a:spcPts val="4361"/>
              </a:lnSpc>
              <a:buFont typeface="Arial"/>
              <a:buChar char="•"/>
            </a:pPr>
            <a:r>
              <a:rPr lang="en-US" sz="2659" spc="-79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Concept Introduction – What are skewness and kurtosis, and why do they matter?</a:t>
            </a:r>
          </a:p>
          <a:p>
            <a:pPr algn="l" marL="574113" indent="-287057" lvl="1">
              <a:lnSpc>
                <a:spcPts val="4361"/>
              </a:lnSpc>
              <a:buFont typeface="Arial"/>
              <a:buChar char="•"/>
            </a:pPr>
            <a:r>
              <a:rPr lang="en-US" sz="2659" spc="-79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Real-World Example – A fresh dataset showing different data distributions.</a:t>
            </a:r>
          </a:p>
          <a:p>
            <a:pPr algn="l" marL="574113" indent="-287057" lvl="1">
              <a:lnSpc>
                <a:spcPts val="4361"/>
              </a:lnSpc>
              <a:buFont typeface="Arial"/>
              <a:buChar char="•"/>
            </a:pPr>
            <a:r>
              <a:rPr lang="en-US" sz="2659" spc="-79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Simplified R Code – Step-by-step implementation.</a:t>
            </a:r>
          </a:p>
          <a:p>
            <a:pPr algn="l" marL="574113" indent="-287057" lvl="1">
              <a:lnSpc>
                <a:spcPts val="4361"/>
              </a:lnSpc>
              <a:buFont typeface="Arial"/>
              <a:buChar char="•"/>
            </a:pPr>
            <a:r>
              <a:rPr lang="en-US" sz="2659" spc="-79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Visualization – Histogram and density plots illustrating skewness and kurtosis.</a:t>
            </a:r>
          </a:p>
          <a:p>
            <a:pPr algn="l" marL="574113" indent="-287057" lvl="1">
              <a:lnSpc>
                <a:spcPts val="4361"/>
              </a:lnSpc>
              <a:buFont typeface="Arial"/>
              <a:buChar char="•"/>
            </a:pPr>
            <a:r>
              <a:rPr lang="en-US" sz="2659" spc="-79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Key Takeaways – Summary.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253088">
            <a:off x="13319956" y="2829702"/>
            <a:ext cx="3995490" cy="4149554"/>
          </a:xfrm>
          <a:custGeom>
            <a:avLst/>
            <a:gdLst/>
            <a:ahLst/>
            <a:cxnLst/>
            <a:rect r="r" b="b" t="t" l="l"/>
            <a:pathLst>
              <a:path h="4149554" w="3995490">
                <a:moveTo>
                  <a:pt x="0" y="0"/>
                </a:moveTo>
                <a:lnTo>
                  <a:pt x="3995490" y="0"/>
                </a:lnTo>
                <a:lnTo>
                  <a:pt x="3995490" y="4149553"/>
                </a:lnTo>
                <a:lnTo>
                  <a:pt x="0" y="414955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95669" y="9462451"/>
            <a:ext cx="4439550" cy="32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AZEEZ AREGBESOLA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031287" y="9513310"/>
            <a:ext cx="4520550" cy="20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50"/>
              </a:lnSpc>
            </a:pPr>
            <a:r>
              <a:rPr lang="en-US" sz="15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BEYOND THE NUMBERS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61002" y="2735993"/>
            <a:ext cx="13024230" cy="854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7"/>
              </a:lnSpc>
            </a:pPr>
            <a:r>
              <a:rPr lang="en-US" sz="2277" spc="84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WHEN ANALYZING DATA, CENTRAL TENDENCY AND DISPERSION TELL US A LOT, BUT SHAPE MATTERS TOO!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81248">
            <a:off x="6817618" y="3927802"/>
            <a:ext cx="1250531" cy="500212"/>
          </a:xfrm>
          <a:custGeom>
            <a:avLst/>
            <a:gdLst/>
            <a:ahLst/>
            <a:cxnLst/>
            <a:rect r="r" b="b" t="t" l="l"/>
            <a:pathLst>
              <a:path h="500212" w="1250531">
                <a:moveTo>
                  <a:pt x="0" y="0"/>
                </a:moveTo>
                <a:lnTo>
                  <a:pt x="1250530" y="0"/>
                </a:lnTo>
                <a:lnTo>
                  <a:pt x="1250530" y="500213"/>
                </a:lnTo>
                <a:lnTo>
                  <a:pt x="0" y="500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877019" y="718907"/>
            <a:ext cx="9158928" cy="2764331"/>
          </a:xfrm>
          <a:custGeom>
            <a:avLst/>
            <a:gdLst/>
            <a:ahLst/>
            <a:cxnLst/>
            <a:rect r="r" b="b" t="t" l="l"/>
            <a:pathLst>
              <a:path h="2764331" w="9158928">
                <a:moveTo>
                  <a:pt x="0" y="2764331"/>
                </a:moveTo>
                <a:lnTo>
                  <a:pt x="9158927" y="2764331"/>
                </a:lnTo>
                <a:lnTo>
                  <a:pt x="9158927" y="0"/>
                </a:lnTo>
                <a:lnTo>
                  <a:pt x="0" y="0"/>
                </a:lnTo>
                <a:lnTo>
                  <a:pt x="0" y="276433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19624" y="3864238"/>
            <a:ext cx="82709" cy="722062"/>
          </a:xfrm>
          <a:custGeom>
            <a:avLst/>
            <a:gdLst/>
            <a:ahLst/>
            <a:cxnLst/>
            <a:rect r="r" b="b" t="t" l="l"/>
            <a:pathLst>
              <a:path h="722062" w="82709">
                <a:moveTo>
                  <a:pt x="0" y="0"/>
                </a:moveTo>
                <a:lnTo>
                  <a:pt x="82709" y="0"/>
                </a:lnTo>
                <a:lnTo>
                  <a:pt x="82709" y="722061"/>
                </a:lnTo>
                <a:lnTo>
                  <a:pt x="0" y="7220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9624059" y="4862616"/>
            <a:ext cx="411887" cy="3595839"/>
          </a:xfrm>
          <a:custGeom>
            <a:avLst/>
            <a:gdLst/>
            <a:ahLst/>
            <a:cxnLst/>
            <a:rect r="r" b="b" t="t" l="l"/>
            <a:pathLst>
              <a:path h="3595839" w="411887">
                <a:moveTo>
                  <a:pt x="411887" y="0"/>
                </a:moveTo>
                <a:lnTo>
                  <a:pt x="0" y="0"/>
                </a:lnTo>
                <a:lnTo>
                  <a:pt x="0" y="3595839"/>
                </a:lnTo>
                <a:lnTo>
                  <a:pt x="411887" y="3595839"/>
                </a:lnTo>
                <a:lnTo>
                  <a:pt x="41188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33903" y="5475678"/>
            <a:ext cx="4912574" cy="250095"/>
          </a:xfrm>
          <a:custGeom>
            <a:avLst/>
            <a:gdLst/>
            <a:ahLst/>
            <a:cxnLst/>
            <a:rect r="r" b="b" t="t" l="l"/>
            <a:pathLst>
              <a:path h="250095" w="4912574">
                <a:moveTo>
                  <a:pt x="0" y="0"/>
                </a:moveTo>
                <a:lnTo>
                  <a:pt x="4912574" y="0"/>
                </a:lnTo>
                <a:lnTo>
                  <a:pt x="4912574" y="250095"/>
                </a:lnTo>
                <a:lnTo>
                  <a:pt x="0" y="2500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02339" y="5154550"/>
            <a:ext cx="8130360" cy="3303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0"/>
              </a:lnSpc>
            </a:pPr>
            <a:r>
              <a:rPr lang="en-US" sz="2000" spc="-6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Why is this important?</a:t>
            </a:r>
          </a:p>
          <a:p>
            <a:pPr algn="l" marL="431801" indent="-215900" lvl="1">
              <a:lnSpc>
                <a:spcPts val="3280"/>
              </a:lnSpc>
              <a:buFont typeface="Arial"/>
              <a:buChar char="•"/>
            </a:pPr>
            <a:r>
              <a:rPr lang="en-US" sz="2000" spc="-6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Finance:</a:t>
            </a:r>
            <a:r>
              <a:rPr lang="en-US" sz="2000" spc="-6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 Are stock returns skewed toward extreme gains/losses? 📈📉</a:t>
            </a:r>
          </a:p>
          <a:p>
            <a:pPr algn="l" marL="431801" indent="-215900" lvl="1">
              <a:lnSpc>
                <a:spcPts val="3280"/>
              </a:lnSpc>
              <a:buFont typeface="Arial"/>
              <a:buChar char="•"/>
            </a:pPr>
            <a:r>
              <a:rPr lang="en-US" sz="2000" spc="-6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Marketing: Do customer purchases follow a normal distribution? 🛍️</a:t>
            </a:r>
          </a:p>
          <a:p>
            <a:pPr algn="l" marL="431801" indent="-215900" lvl="1">
              <a:lnSpc>
                <a:spcPts val="3280"/>
              </a:lnSpc>
              <a:buFont typeface="Arial"/>
              <a:buChar char="•"/>
            </a:pPr>
            <a:r>
              <a:rPr lang="en-US" sz="2000" spc="-6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Healthcare:</a:t>
            </a:r>
            <a:r>
              <a:rPr lang="en-US" sz="2000" spc="-6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 Are pati</a:t>
            </a:r>
            <a:r>
              <a:rPr lang="en-US" sz="2000" spc="-6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ent cholesterol levels heavily tailed? 🏥</a:t>
            </a:r>
          </a:p>
          <a:p>
            <a:pPr algn="l">
              <a:lnSpc>
                <a:spcPts val="3280"/>
              </a:lnSpc>
            </a:pPr>
            <a:r>
              <a:rPr lang="en-US" sz="2000" spc="-6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Key metrics:</a:t>
            </a:r>
          </a:p>
          <a:p>
            <a:pPr algn="l">
              <a:lnSpc>
                <a:spcPts val="3280"/>
              </a:lnSpc>
            </a:pPr>
            <a:r>
              <a:rPr lang="en-US" sz="2000" spc="-6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 ✅ Skewness – Measures if data is symmetrical or biased to one side.</a:t>
            </a:r>
          </a:p>
          <a:p>
            <a:pPr algn="l">
              <a:lnSpc>
                <a:spcPts val="3280"/>
              </a:lnSpc>
            </a:pPr>
            <a:r>
              <a:rPr lang="en-US" sz="2000" spc="-6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 ✅ Kurtosis – Measures if data has extreme values (heavy or light tails).</a:t>
            </a:r>
          </a:p>
          <a:p>
            <a:pPr algn="l">
              <a:lnSpc>
                <a:spcPts val="3280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33903" y="7119962"/>
            <a:ext cx="4912574" cy="250095"/>
          </a:xfrm>
          <a:custGeom>
            <a:avLst/>
            <a:gdLst/>
            <a:ahLst/>
            <a:cxnLst/>
            <a:rect r="r" b="b" t="t" l="l"/>
            <a:pathLst>
              <a:path h="250095" w="4912574">
                <a:moveTo>
                  <a:pt x="0" y="0"/>
                </a:moveTo>
                <a:lnTo>
                  <a:pt x="4912574" y="0"/>
                </a:lnTo>
                <a:lnTo>
                  <a:pt x="4912574" y="250094"/>
                </a:lnTo>
                <a:lnTo>
                  <a:pt x="0" y="2500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885926" y="3264830"/>
            <a:ext cx="4783977" cy="5993470"/>
          </a:xfrm>
          <a:custGeom>
            <a:avLst/>
            <a:gdLst/>
            <a:ahLst/>
            <a:cxnLst/>
            <a:rect r="r" b="b" t="t" l="l"/>
            <a:pathLst>
              <a:path h="5993470" w="4783977">
                <a:moveTo>
                  <a:pt x="0" y="0"/>
                </a:moveTo>
                <a:lnTo>
                  <a:pt x="4783978" y="0"/>
                </a:lnTo>
                <a:lnTo>
                  <a:pt x="4783978" y="5993470"/>
                </a:lnTo>
                <a:lnTo>
                  <a:pt x="0" y="599347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282490" y="1571355"/>
            <a:ext cx="7572048" cy="150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00"/>
              </a:lnSpc>
            </a:pPr>
            <a:r>
              <a:rPr lang="en-US" sz="60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CONCEPT INTRODUCTION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12182" y="4083981"/>
            <a:ext cx="9121319" cy="29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0"/>
              </a:lnSpc>
            </a:pPr>
            <a:r>
              <a:rPr lang="en-US" sz="2000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SKEWNESS &amp; KURTOSIS: INTERPRETING THE SHAPE OF DATA!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95669" y="9462451"/>
            <a:ext cx="4439550" cy="32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AZEEZ AREGBESOLA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31287" y="9513310"/>
            <a:ext cx="4520550" cy="20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50"/>
              </a:lnSpc>
            </a:pPr>
            <a:r>
              <a:rPr lang="en-US" sz="15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BEYOND THE NUMBERS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4327275" y="834707"/>
            <a:ext cx="9639837" cy="2260980"/>
          </a:xfrm>
          <a:custGeom>
            <a:avLst/>
            <a:gdLst/>
            <a:ahLst/>
            <a:cxnLst/>
            <a:rect r="r" b="b" t="t" l="l"/>
            <a:pathLst>
              <a:path h="2260980" w="9639837">
                <a:moveTo>
                  <a:pt x="9639837" y="0"/>
                </a:moveTo>
                <a:lnTo>
                  <a:pt x="0" y="0"/>
                </a:lnTo>
                <a:lnTo>
                  <a:pt x="0" y="2260980"/>
                </a:lnTo>
                <a:lnTo>
                  <a:pt x="9639837" y="2260980"/>
                </a:lnTo>
                <a:lnTo>
                  <a:pt x="963983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16249" y="1820443"/>
            <a:ext cx="10452259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REAL-WORLD EXAMPLE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064087" y="5105934"/>
            <a:ext cx="2001348" cy="407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0"/>
              </a:lnSpc>
            </a:pPr>
            <a:r>
              <a:rPr lang="en-US" sz="2891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GOAL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619750" y="5307606"/>
            <a:ext cx="3000919" cy="407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0"/>
              </a:lnSpc>
            </a:pPr>
            <a:r>
              <a:rPr lang="en-US" sz="2891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SOLUTION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27659" y="5466394"/>
            <a:ext cx="2847138" cy="407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0"/>
              </a:lnSpc>
            </a:pPr>
            <a:r>
              <a:rPr lang="en-US" sz="2891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CHALLENGE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610603" y="6819949"/>
            <a:ext cx="404841" cy="2204578"/>
          </a:xfrm>
          <a:custGeom>
            <a:avLst/>
            <a:gdLst/>
            <a:ahLst/>
            <a:cxnLst/>
            <a:rect r="r" b="b" t="t" l="l"/>
            <a:pathLst>
              <a:path h="2204578" w="404841">
                <a:moveTo>
                  <a:pt x="0" y="0"/>
                </a:moveTo>
                <a:lnTo>
                  <a:pt x="404841" y="0"/>
                </a:lnTo>
                <a:lnTo>
                  <a:pt x="404841" y="2204578"/>
                </a:lnTo>
                <a:lnTo>
                  <a:pt x="0" y="22045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5613089" y="6718632"/>
            <a:ext cx="423446" cy="2305895"/>
          </a:xfrm>
          <a:custGeom>
            <a:avLst/>
            <a:gdLst/>
            <a:ahLst/>
            <a:cxnLst/>
            <a:rect r="r" b="b" t="t" l="l"/>
            <a:pathLst>
              <a:path h="2305895" w="423446">
                <a:moveTo>
                  <a:pt x="423446" y="0"/>
                </a:moveTo>
                <a:lnTo>
                  <a:pt x="0" y="0"/>
                </a:lnTo>
                <a:lnTo>
                  <a:pt x="0" y="2305895"/>
                </a:lnTo>
                <a:lnTo>
                  <a:pt x="423446" y="2305895"/>
                </a:lnTo>
                <a:lnTo>
                  <a:pt x="42344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7482622">
            <a:off x="5271562" y="3974726"/>
            <a:ext cx="1034497" cy="464583"/>
          </a:xfrm>
          <a:custGeom>
            <a:avLst/>
            <a:gdLst/>
            <a:ahLst/>
            <a:cxnLst/>
            <a:rect r="r" b="b" t="t" l="l"/>
            <a:pathLst>
              <a:path h="464583" w="1034497">
                <a:moveTo>
                  <a:pt x="0" y="0"/>
                </a:moveTo>
                <a:lnTo>
                  <a:pt x="1034497" y="0"/>
                </a:lnTo>
                <a:lnTo>
                  <a:pt x="1034497" y="464584"/>
                </a:lnTo>
                <a:lnTo>
                  <a:pt x="0" y="4645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3509209">
            <a:off x="11117472" y="4087906"/>
            <a:ext cx="1034497" cy="464583"/>
          </a:xfrm>
          <a:custGeom>
            <a:avLst/>
            <a:gdLst/>
            <a:ahLst/>
            <a:cxnLst/>
            <a:rect r="r" b="b" t="t" l="l"/>
            <a:pathLst>
              <a:path h="464583" w="1034497">
                <a:moveTo>
                  <a:pt x="0" y="0"/>
                </a:moveTo>
                <a:lnTo>
                  <a:pt x="1034497" y="0"/>
                </a:lnTo>
                <a:lnTo>
                  <a:pt x="1034497" y="464583"/>
                </a:lnTo>
                <a:lnTo>
                  <a:pt x="0" y="464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400000">
            <a:off x="8353531" y="4318777"/>
            <a:ext cx="1034497" cy="464583"/>
          </a:xfrm>
          <a:custGeom>
            <a:avLst/>
            <a:gdLst/>
            <a:ahLst/>
            <a:cxnLst/>
            <a:rect r="r" b="b" t="t" l="l"/>
            <a:pathLst>
              <a:path h="464583" w="1034497">
                <a:moveTo>
                  <a:pt x="0" y="0"/>
                </a:moveTo>
                <a:lnTo>
                  <a:pt x="1034497" y="0"/>
                </a:lnTo>
                <a:lnTo>
                  <a:pt x="1034497" y="464584"/>
                </a:lnTo>
                <a:lnTo>
                  <a:pt x="0" y="4645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0" y="3246637"/>
            <a:ext cx="18288000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sz="2700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IMAGINE YOU'RE ANALYZING CUSTOMER SPENDING PER TRANSACTION AT A RETAIL STORE.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95669" y="9462451"/>
            <a:ext cx="4439550" cy="32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AZEEZ AREGBESOLA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031287" y="9513310"/>
            <a:ext cx="4520550" cy="20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50"/>
              </a:lnSpc>
            </a:pPr>
            <a:r>
              <a:rPr lang="en-US" sz="15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BEYOND THE NUMBERS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071809" y="6857163"/>
            <a:ext cx="12839947" cy="1986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2463" spc="-73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✅ Goal: Understand whether most customers spend around the same amount or if some customers spend significantly more than others.</a:t>
            </a:r>
          </a:p>
          <a:p>
            <a:pPr algn="l">
              <a:lnSpc>
                <a:spcPts val="4040"/>
              </a:lnSpc>
            </a:pPr>
            <a:r>
              <a:rPr lang="en-US" sz="2463" spc="-73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 ✅ Challenge: Traditional measures (mean, median) don’t reveal distribution shape.</a:t>
            </a:r>
          </a:p>
          <a:p>
            <a:pPr algn="l">
              <a:lnSpc>
                <a:spcPts val="4040"/>
              </a:lnSpc>
            </a:pPr>
            <a:r>
              <a:rPr lang="en-US" sz="2463" spc="-73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 ✅ Solution: Use skewness and kurtosis to analyze the data distribution.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01493">
            <a:off x="1011242" y="869251"/>
            <a:ext cx="4982890" cy="2853837"/>
          </a:xfrm>
          <a:custGeom>
            <a:avLst/>
            <a:gdLst/>
            <a:ahLst/>
            <a:cxnLst/>
            <a:rect r="r" b="b" t="t" l="l"/>
            <a:pathLst>
              <a:path h="2853837" w="4982890">
                <a:moveTo>
                  <a:pt x="0" y="0"/>
                </a:moveTo>
                <a:lnTo>
                  <a:pt x="4982890" y="0"/>
                </a:lnTo>
                <a:lnTo>
                  <a:pt x="4982890" y="2853837"/>
                </a:lnTo>
                <a:lnTo>
                  <a:pt x="0" y="2853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01493">
            <a:off x="1132269" y="1433776"/>
            <a:ext cx="3464136" cy="1984005"/>
          </a:xfrm>
          <a:custGeom>
            <a:avLst/>
            <a:gdLst/>
            <a:ahLst/>
            <a:cxnLst/>
            <a:rect r="r" b="b" t="t" l="l"/>
            <a:pathLst>
              <a:path h="1984005" w="3464136">
                <a:moveTo>
                  <a:pt x="0" y="0"/>
                </a:moveTo>
                <a:lnTo>
                  <a:pt x="3464137" y="0"/>
                </a:lnTo>
                <a:lnTo>
                  <a:pt x="3464137" y="1984005"/>
                </a:lnTo>
                <a:lnTo>
                  <a:pt x="0" y="19840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01493">
            <a:off x="4630694" y="869251"/>
            <a:ext cx="4982890" cy="2853837"/>
          </a:xfrm>
          <a:custGeom>
            <a:avLst/>
            <a:gdLst/>
            <a:ahLst/>
            <a:cxnLst/>
            <a:rect r="r" b="b" t="t" l="l"/>
            <a:pathLst>
              <a:path h="2853837" w="4982890">
                <a:moveTo>
                  <a:pt x="0" y="0"/>
                </a:moveTo>
                <a:lnTo>
                  <a:pt x="4982891" y="0"/>
                </a:lnTo>
                <a:lnTo>
                  <a:pt x="4982891" y="2853837"/>
                </a:lnTo>
                <a:lnTo>
                  <a:pt x="0" y="2853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01493">
            <a:off x="4751722" y="1433776"/>
            <a:ext cx="3464136" cy="1984005"/>
          </a:xfrm>
          <a:custGeom>
            <a:avLst/>
            <a:gdLst/>
            <a:ahLst/>
            <a:cxnLst/>
            <a:rect r="r" b="b" t="t" l="l"/>
            <a:pathLst>
              <a:path h="1984005" w="3464136">
                <a:moveTo>
                  <a:pt x="0" y="0"/>
                </a:moveTo>
                <a:lnTo>
                  <a:pt x="3464136" y="0"/>
                </a:lnTo>
                <a:lnTo>
                  <a:pt x="3464136" y="1984005"/>
                </a:lnTo>
                <a:lnTo>
                  <a:pt x="0" y="19840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410212">
            <a:off x="11127210" y="6185937"/>
            <a:ext cx="1748930" cy="785429"/>
          </a:xfrm>
          <a:custGeom>
            <a:avLst/>
            <a:gdLst/>
            <a:ahLst/>
            <a:cxnLst/>
            <a:rect r="r" b="b" t="t" l="l"/>
            <a:pathLst>
              <a:path h="785429" w="1748930">
                <a:moveTo>
                  <a:pt x="0" y="0"/>
                </a:moveTo>
                <a:lnTo>
                  <a:pt x="1748930" y="0"/>
                </a:lnTo>
                <a:lnTo>
                  <a:pt x="1748930" y="785429"/>
                </a:lnTo>
                <a:lnTo>
                  <a:pt x="0" y="7854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61787" y="4629066"/>
            <a:ext cx="10531407" cy="3899172"/>
          </a:xfrm>
          <a:custGeom>
            <a:avLst/>
            <a:gdLst/>
            <a:ahLst/>
            <a:cxnLst/>
            <a:rect r="r" b="b" t="t" l="l"/>
            <a:pathLst>
              <a:path h="3899172" w="10531407">
                <a:moveTo>
                  <a:pt x="0" y="0"/>
                </a:moveTo>
                <a:lnTo>
                  <a:pt x="10531407" y="0"/>
                </a:lnTo>
                <a:lnTo>
                  <a:pt x="10531407" y="3899172"/>
                </a:lnTo>
                <a:lnTo>
                  <a:pt x="0" y="38991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107172" y="5949017"/>
            <a:ext cx="4632709" cy="1654539"/>
          </a:xfrm>
          <a:custGeom>
            <a:avLst/>
            <a:gdLst/>
            <a:ahLst/>
            <a:cxnLst/>
            <a:rect r="r" b="b" t="t" l="l"/>
            <a:pathLst>
              <a:path h="1654539" w="4632709">
                <a:moveTo>
                  <a:pt x="0" y="0"/>
                </a:moveTo>
                <a:lnTo>
                  <a:pt x="4632709" y="0"/>
                </a:lnTo>
                <a:lnTo>
                  <a:pt x="4632709" y="1654539"/>
                </a:lnTo>
                <a:lnTo>
                  <a:pt x="0" y="16545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855676" y="1908546"/>
            <a:ext cx="9760766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00"/>
              </a:lnSpc>
            </a:pPr>
            <a:r>
              <a:rPr lang="en-US" sz="50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R IMPLEMENTATION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98247" y="3466913"/>
            <a:ext cx="12443699" cy="324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5"/>
              </a:lnSpc>
              <a:spcBef>
                <a:spcPct val="0"/>
              </a:spcBef>
            </a:pPr>
            <a:r>
              <a:rPr lang="en-US" sz="2277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WE’LL GENERATE SYNTHETIC SPENDING DATA AND COMPUTE SKEWNESS &amp; KURTOSIS.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95669" y="9462451"/>
            <a:ext cx="4439550" cy="32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AZEEZ AREGBESOLA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031287" y="9513310"/>
            <a:ext cx="4520550" cy="20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50"/>
              </a:lnSpc>
            </a:pPr>
            <a:r>
              <a:rPr lang="en-US" sz="15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BEYOND THE NUMBERS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01493">
            <a:off x="1011242" y="869251"/>
            <a:ext cx="4982890" cy="2853837"/>
          </a:xfrm>
          <a:custGeom>
            <a:avLst/>
            <a:gdLst/>
            <a:ahLst/>
            <a:cxnLst/>
            <a:rect r="r" b="b" t="t" l="l"/>
            <a:pathLst>
              <a:path h="2853837" w="4982890">
                <a:moveTo>
                  <a:pt x="0" y="0"/>
                </a:moveTo>
                <a:lnTo>
                  <a:pt x="4982890" y="0"/>
                </a:lnTo>
                <a:lnTo>
                  <a:pt x="4982890" y="2853837"/>
                </a:lnTo>
                <a:lnTo>
                  <a:pt x="0" y="2853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01493">
            <a:off x="1132269" y="1433776"/>
            <a:ext cx="3464136" cy="1984005"/>
          </a:xfrm>
          <a:custGeom>
            <a:avLst/>
            <a:gdLst/>
            <a:ahLst/>
            <a:cxnLst/>
            <a:rect r="r" b="b" t="t" l="l"/>
            <a:pathLst>
              <a:path h="1984005" w="3464136">
                <a:moveTo>
                  <a:pt x="0" y="0"/>
                </a:moveTo>
                <a:lnTo>
                  <a:pt x="3464137" y="0"/>
                </a:lnTo>
                <a:lnTo>
                  <a:pt x="3464137" y="1984005"/>
                </a:lnTo>
                <a:lnTo>
                  <a:pt x="0" y="19840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01493">
            <a:off x="4630694" y="869251"/>
            <a:ext cx="4982890" cy="2853837"/>
          </a:xfrm>
          <a:custGeom>
            <a:avLst/>
            <a:gdLst/>
            <a:ahLst/>
            <a:cxnLst/>
            <a:rect r="r" b="b" t="t" l="l"/>
            <a:pathLst>
              <a:path h="2853837" w="4982890">
                <a:moveTo>
                  <a:pt x="0" y="0"/>
                </a:moveTo>
                <a:lnTo>
                  <a:pt x="4982891" y="0"/>
                </a:lnTo>
                <a:lnTo>
                  <a:pt x="4982891" y="2853837"/>
                </a:lnTo>
                <a:lnTo>
                  <a:pt x="0" y="2853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01493">
            <a:off x="4751722" y="1433776"/>
            <a:ext cx="3464136" cy="1984005"/>
          </a:xfrm>
          <a:custGeom>
            <a:avLst/>
            <a:gdLst/>
            <a:ahLst/>
            <a:cxnLst/>
            <a:rect r="r" b="b" t="t" l="l"/>
            <a:pathLst>
              <a:path h="1984005" w="3464136">
                <a:moveTo>
                  <a:pt x="0" y="0"/>
                </a:moveTo>
                <a:lnTo>
                  <a:pt x="3464136" y="0"/>
                </a:lnTo>
                <a:lnTo>
                  <a:pt x="3464136" y="1984005"/>
                </a:lnTo>
                <a:lnTo>
                  <a:pt x="0" y="19840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410212">
            <a:off x="10325772" y="5592222"/>
            <a:ext cx="1748930" cy="785429"/>
          </a:xfrm>
          <a:custGeom>
            <a:avLst/>
            <a:gdLst/>
            <a:ahLst/>
            <a:cxnLst/>
            <a:rect r="r" b="b" t="t" l="l"/>
            <a:pathLst>
              <a:path h="785429" w="1748930">
                <a:moveTo>
                  <a:pt x="0" y="0"/>
                </a:moveTo>
                <a:lnTo>
                  <a:pt x="1748930" y="0"/>
                </a:lnTo>
                <a:lnTo>
                  <a:pt x="1748930" y="785429"/>
                </a:lnTo>
                <a:lnTo>
                  <a:pt x="0" y="7854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25868" y="4554827"/>
            <a:ext cx="9875851" cy="2860219"/>
          </a:xfrm>
          <a:custGeom>
            <a:avLst/>
            <a:gdLst/>
            <a:ahLst/>
            <a:cxnLst/>
            <a:rect r="r" b="b" t="t" l="l"/>
            <a:pathLst>
              <a:path h="2860219" w="9875851">
                <a:moveTo>
                  <a:pt x="0" y="0"/>
                </a:moveTo>
                <a:lnTo>
                  <a:pt x="9875851" y="0"/>
                </a:lnTo>
                <a:lnTo>
                  <a:pt x="9875851" y="2860219"/>
                </a:lnTo>
                <a:lnTo>
                  <a:pt x="0" y="28602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305734" y="3330644"/>
            <a:ext cx="5494712" cy="4904030"/>
          </a:xfrm>
          <a:custGeom>
            <a:avLst/>
            <a:gdLst/>
            <a:ahLst/>
            <a:cxnLst/>
            <a:rect r="r" b="b" t="t" l="l"/>
            <a:pathLst>
              <a:path h="4904030" w="5494712">
                <a:moveTo>
                  <a:pt x="0" y="0"/>
                </a:moveTo>
                <a:lnTo>
                  <a:pt x="5494712" y="0"/>
                </a:lnTo>
                <a:lnTo>
                  <a:pt x="5494712" y="4904030"/>
                </a:lnTo>
                <a:lnTo>
                  <a:pt x="0" y="490403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855676" y="1908546"/>
            <a:ext cx="9760766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00"/>
              </a:lnSpc>
            </a:pPr>
            <a:r>
              <a:rPr lang="en-US" sz="50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R IMPLEMENTATION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9900" y="3771674"/>
            <a:ext cx="9168170" cy="324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5"/>
              </a:lnSpc>
              <a:spcBef>
                <a:spcPct val="0"/>
              </a:spcBef>
            </a:pPr>
            <a:r>
              <a:rPr lang="en-US" sz="2277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LET’S PLOT SPENDING DISTRIBUTION AND ANALYZE ITS SHAPE.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70850" y="8463274"/>
            <a:ext cx="13358574" cy="71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📌 A RIGHT-SKEWED DISTRIBUTION MEANS SOME CUSTOMERS SPEND MUCH MORE THAN THE AVERAGE.</a:t>
            </a:r>
          </a:p>
          <a:p>
            <a:pPr algn="l">
              <a:lnSpc>
                <a:spcPts val="4520"/>
              </a:lnSpc>
            </a:pPr>
            <a:r>
              <a:rPr lang="en-US" sz="2000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 📌 HIGHER KURTOSIS SUGGESTS EXTREME SPENDING OUTLIERS (BIG SPENDERS).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95669" y="9462451"/>
            <a:ext cx="4439550" cy="32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AZEEZ AREGBESOLA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31287" y="9513310"/>
            <a:ext cx="4520550" cy="20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50"/>
              </a:lnSpc>
            </a:pPr>
            <a:r>
              <a:rPr lang="en-US" sz="15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BEYOND THE NUMBERS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722700" y="1220851"/>
            <a:ext cx="5966165" cy="1399337"/>
          </a:xfrm>
          <a:custGeom>
            <a:avLst/>
            <a:gdLst/>
            <a:ahLst/>
            <a:cxnLst/>
            <a:rect r="r" b="b" t="t" l="l"/>
            <a:pathLst>
              <a:path h="1399337" w="5966165">
                <a:moveTo>
                  <a:pt x="5966165" y="0"/>
                </a:moveTo>
                <a:lnTo>
                  <a:pt x="0" y="0"/>
                </a:lnTo>
                <a:lnTo>
                  <a:pt x="0" y="1399337"/>
                </a:lnTo>
                <a:lnTo>
                  <a:pt x="5966165" y="1399337"/>
                </a:lnTo>
                <a:lnTo>
                  <a:pt x="596616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3446961" y="1220851"/>
            <a:ext cx="5966165" cy="1399337"/>
          </a:xfrm>
          <a:custGeom>
            <a:avLst/>
            <a:gdLst/>
            <a:ahLst/>
            <a:cxnLst/>
            <a:rect r="r" b="b" t="t" l="l"/>
            <a:pathLst>
              <a:path h="1399337" w="5966165">
                <a:moveTo>
                  <a:pt x="5966165" y="0"/>
                </a:moveTo>
                <a:lnTo>
                  <a:pt x="0" y="0"/>
                </a:lnTo>
                <a:lnTo>
                  <a:pt x="0" y="1399337"/>
                </a:lnTo>
                <a:lnTo>
                  <a:pt x="5966165" y="1399337"/>
                </a:lnTo>
                <a:lnTo>
                  <a:pt x="596616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66141" y="4668976"/>
            <a:ext cx="715571" cy="3896675"/>
          </a:xfrm>
          <a:custGeom>
            <a:avLst/>
            <a:gdLst/>
            <a:ahLst/>
            <a:cxnLst/>
            <a:rect r="r" b="b" t="t" l="l"/>
            <a:pathLst>
              <a:path h="3896675" w="715571">
                <a:moveTo>
                  <a:pt x="0" y="0"/>
                </a:moveTo>
                <a:lnTo>
                  <a:pt x="715571" y="0"/>
                </a:lnTo>
                <a:lnTo>
                  <a:pt x="715571" y="3896675"/>
                </a:lnTo>
                <a:lnTo>
                  <a:pt x="0" y="3896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4854769" y="4668976"/>
            <a:ext cx="715571" cy="3896675"/>
          </a:xfrm>
          <a:custGeom>
            <a:avLst/>
            <a:gdLst/>
            <a:ahLst/>
            <a:cxnLst/>
            <a:rect r="r" b="b" t="t" l="l"/>
            <a:pathLst>
              <a:path h="3896675" w="715571">
                <a:moveTo>
                  <a:pt x="715571" y="0"/>
                </a:moveTo>
                <a:lnTo>
                  <a:pt x="0" y="0"/>
                </a:lnTo>
                <a:lnTo>
                  <a:pt x="0" y="3896675"/>
                </a:lnTo>
                <a:lnTo>
                  <a:pt x="715571" y="3896675"/>
                </a:lnTo>
                <a:lnTo>
                  <a:pt x="7155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21713" y="5624237"/>
            <a:ext cx="12933056" cy="1813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20"/>
              </a:lnSpc>
            </a:pPr>
            <a:r>
              <a:rPr lang="en-US" sz="3000" spc="-89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✅ Skewness tells us if data leans left (-) or right (+).</a:t>
            </a:r>
          </a:p>
          <a:p>
            <a:pPr algn="just">
              <a:lnSpc>
                <a:spcPts val="4920"/>
              </a:lnSpc>
            </a:pPr>
            <a:r>
              <a:rPr lang="en-US" sz="3000" spc="-89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 ✅ Kurtosis helps identify heavy tails (outliers) in a distribution.</a:t>
            </a:r>
          </a:p>
          <a:p>
            <a:pPr algn="just">
              <a:lnSpc>
                <a:spcPts val="4920"/>
              </a:lnSpc>
            </a:pPr>
            <a:r>
              <a:rPr lang="en-US" sz="3000" spc="-89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 ✅ These metrics provide deeper insights beyond mean &amp; standard deviation.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644228" y="6773132"/>
            <a:ext cx="1648026" cy="68917"/>
          </a:xfrm>
          <a:custGeom>
            <a:avLst/>
            <a:gdLst/>
            <a:ahLst/>
            <a:cxnLst/>
            <a:rect r="r" b="b" t="t" l="l"/>
            <a:pathLst>
              <a:path h="68917" w="1648026">
                <a:moveTo>
                  <a:pt x="0" y="0"/>
                </a:moveTo>
                <a:lnTo>
                  <a:pt x="1648025" y="0"/>
                </a:lnTo>
                <a:lnTo>
                  <a:pt x="1648025" y="68918"/>
                </a:lnTo>
                <a:lnTo>
                  <a:pt x="0" y="689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435513">
            <a:off x="5733482" y="5368416"/>
            <a:ext cx="1910766" cy="1108244"/>
          </a:xfrm>
          <a:custGeom>
            <a:avLst/>
            <a:gdLst/>
            <a:ahLst/>
            <a:cxnLst/>
            <a:rect r="r" b="b" t="t" l="l"/>
            <a:pathLst>
              <a:path h="1108244" w="1910766">
                <a:moveTo>
                  <a:pt x="0" y="0"/>
                </a:moveTo>
                <a:lnTo>
                  <a:pt x="1910766" y="0"/>
                </a:lnTo>
                <a:lnTo>
                  <a:pt x="1910766" y="1108244"/>
                </a:lnTo>
                <a:lnTo>
                  <a:pt x="0" y="110824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52501" y="1698196"/>
            <a:ext cx="8219615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KEY TAKEAWAYS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49959" y="3435588"/>
            <a:ext cx="17588082" cy="585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8"/>
              </a:lnSpc>
            </a:pPr>
            <a:r>
              <a:rPr lang="en-US" sz="4117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SUMMARY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95669" y="9462451"/>
            <a:ext cx="4439550" cy="32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AZEEZ AREGBESOLA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031287" y="9513310"/>
            <a:ext cx="4520550" cy="20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50"/>
              </a:lnSpc>
            </a:pPr>
            <a:r>
              <a:rPr lang="en-US" sz="15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BEYOND THE NUMBERS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56245">
            <a:off x="1343383" y="4803698"/>
            <a:ext cx="14355879" cy="3367106"/>
          </a:xfrm>
          <a:custGeom>
            <a:avLst/>
            <a:gdLst/>
            <a:ahLst/>
            <a:cxnLst/>
            <a:rect r="r" b="b" t="t" l="l"/>
            <a:pathLst>
              <a:path h="3367106" w="14355879">
                <a:moveTo>
                  <a:pt x="0" y="0"/>
                </a:moveTo>
                <a:lnTo>
                  <a:pt x="14355879" y="0"/>
                </a:lnTo>
                <a:lnTo>
                  <a:pt x="14355879" y="3367106"/>
                </a:lnTo>
                <a:lnTo>
                  <a:pt x="0" y="33671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234792">
            <a:off x="3640415" y="6051350"/>
            <a:ext cx="11020820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60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FROM DATA TO DECISIONS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53088">
            <a:off x="6724555" y="984436"/>
            <a:ext cx="3460017" cy="3593433"/>
          </a:xfrm>
          <a:custGeom>
            <a:avLst/>
            <a:gdLst/>
            <a:ahLst/>
            <a:cxnLst/>
            <a:rect r="r" b="b" t="t" l="l"/>
            <a:pathLst>
              <a:path h="3593433" w="3460017">
                <a:moveTo>
                  <a:pt x="0" y="0"/>
                </a:moveTo>
                <a:lnTo>
                  <a:pt x="3460018" y="0"/>
                </a:lnTo>
                <a:lnTo>
                  <a:pt x="3460018" y="3593433"/>
                </a:lnTo>
                <a:lnTo>
                  <a:pt x="0" y="35934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95669" y="9462451"/>
            <a:ext cx="4439550" cy="32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AZEEZ AREGBESOLA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31287" y="9513310"/>
            <a:ext cx="4520550" cy="20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50"/>
              </a:lnSpc>
            </a:pPr>
            <a:r>
              <a:rPr lang="en-US" sz="15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BEYOND THE NUMBERS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DAGij8Sj04c</dc:identifier>
  <dcterms:modified xsi:type="dcterms:W3CDTF">2011-08-01T06:04:30Z</dcterms:modified>
  <cp:revision>1</cp:revision>
  <dc:title>Skewness and Kurtosis</dc:title>
</cp:coreProperties>
</file>